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etendard Light"/>
      <p:regular r:id="rId26"/>
    </p:embeddedFont>
    <p:embeddedFont>
      <p:font typeface="Pretendard Regular"/>
      <p:regular r:id="rId27"/>
    </p:embeddedFont>
    <p:embeddedFont>
      <p:font typeface="Pretendard Bold"/>
      <p:bold r:id="rId28"/>
    </p:embeddedFont>
    <p:embeddedFont>
      <p:font typeface="Pretendard ExtraBold"/>
      <p:bold r:id="rId29"/>
    </p:embeddedFont>
    <p:embeddedFont>
      <p:font typeface="Pretendard Medium"/>
      <p:bold r:id="rId30"/>
    </p:embeddedFont>
    <p:embeddedFont>
      <p:font typeface="Pretendard SemiBold"/>
      <p:bold r:id="rId31"/>
    </p:embeddedFont>
    <p:embeddedFont>
      <p:font typeface="Noto Sans CJK KR Regular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29" Target="fonts/font4.fntdata" Type="http://schemas.openxmlformats.org/officeDocument/2006/relationships/font"/><Relationship Id="rId3" Target="viewProps.xml" Type="http://schemas.openxmlformats.org/officeDocument/2006/relationships/viewProps"/><Relationship Id="rId30" Target="fonts/font5.fntdata" Type="http://schemas.openxmlformats.org/officeDocument/2006/relationships/font"/><Relationship Id="rId31" Target="fonts/font6.fntdata" Type="http://schemas.openxmlformats.org/officeDocument/2006/relationships/font"/><Relationship Id="rId32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43.png" Type="http://schemas.openxmlformats.org/officeDocument/2006/relationships/image"/><Relationship Id="rId6" Target="../media/image42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39.png" Type="http://schemas.openxmlformats.org/officeDocument/2006/relationships/image"/><Relationship Id="rId6" Target="../media/image41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53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26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6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73800" y="-774700"/>
            <a:ext cx="11417300" cy="1141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147800" y="4419600"/>
            <a:ext cx="6045200" cy="254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" y="4495800"/>
          <a:ext cx="9652000" cy="4813300"/>
        </p:xfrm>
        <a:graphic>
          <a:graphicData uri="http://schemas.openxmlformats.org/drawingml/2006/table">
            <a:tbl>
              <a:tblPr/>
              <a:tblGrid>
                <a:gridCol w="9652000"/>
              </a:tblGrid>
              <a:tr h="1244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231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6256000" y="8801100"/>
            <a:ext cx="1752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구혜준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이성식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56000" y="8229600"/>
            <a:ext cx="13970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성혜크로스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56000" y="7708900"/>
            <a:ext cx="1193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2900" y="8229600"/>
            <a:ext cx="546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팀명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6700" y="7708900"/>
            <a:ext cx="698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소속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7188200"/>
            <a:ext cx="9207500" cy="207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600" b="false" i="false" u="none" strike="noStrike">
                <a:solidFill>
                  <a:srgbClr val="333333"/>
                </a:solidFill>
                <a:latin typeface="Pretendard ExtraBold"/>
              </a:rPr>
              <a:t>Book Prism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300" y="4686300"/>
            <a:ext cx="7518400" cy="228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5900" b="false" i="false" u="none" strike="noStrike">
                <a:solidFill>
                  <a:srgbClr val="3A4CA8"/>
                </a:solidFill>
                <a:ea typeface="Pretendard Medium"/>
              </a:rPr>
              <a:t>당신을</a:t>
            </a: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5900" b="false" i="false" u="none" strike="noStrike">
                <a:solidFill>
                  <a:srgbClr val="3A4CA8"/>
                </a:solidFill>
                <a:ea typeface="Pretendard Medium"/>
              </a:rPr>
              <a:t>위한</a:t>
            </a: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36950"/>
              </a:lnSpc>
            </a:pP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3</a:t>
            </a:r>
            <a:r>
              <a:rPr lang="ko-KR" sz="5900" b="false" i="false" u="none" strike="noStrike">
                <a:solidFill>
                  <a:srgbClr val="3A4CA8"/>
                </a:solidFill>
                <a:ea typeface="Pretendard Medium"/>
              </a:rPr>
              <a:t>색</a:t>
            </a: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5900" b="false" i="false" u="none" strike="noStrike">
                <a:solidFill>
                  <a:srgbClr val="3A4CA8"/>
                </a:solidFill>
                <a:ea typeface="Pretendard Medium"/>
              </a:rPr>
              <a:t>추천</a:t>
            </a: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5900" b="false" i="false" u="none" strike="noStrike">
                <a:solidFill>
                  <a:srgbClr val="3A4CA8"/>
                </a:solidFill>
                <a:ea typeface="Pretendard Medium"/>
              </a:rPr>
              <a:t>알고리즘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Light"/>
              </a:rPr>
              <a:t>2025.04.05~06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Light"/>
              </a:rPr>
              <a:t>데이터톤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0" y="6477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Regular"/>
              </a:rPr>
              <a:t>Mini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" y="660400"/>
            <a:ext cx="1600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2F2F2"/>
                </a:solidFill>
                <a:latin typeface="Pretendard Regular"/>
              </a:rPr>
              <a:t>2025.04.08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82900" y="8788400"/>
            <a:ext cx="546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팀원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811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2748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7785100" y="5562600"/>
            <a:ext cx="2857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7797800" y="6629400"/>
            <a:ext cx="28575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7797800" y="7747000"/>
            <a:ext cx="28575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5400000">
            <a:off x="4610100" y="3073400"/>
            <a:ext cx="1003300" cy="4953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5400000">
            <a:off x="4610100" y="4178300"/>
            <a:ext cx="1003300" cy="495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5400000">
            <a:off x="4610100" y="5295900"/>
            <a:ext cx="1003300" cy="495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39700" y="3073400"/>
            <a:ext cx="1003300" cy="495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39700" y="4178300"/>
            <a:ext cx="1003300" cy="495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39700" y="5295900"/>
            <a:ext cx="1003300" cy="4953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0">
            <a:off x="7797800" y="5562600"/>
            <a:ext cx="28575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7797800" y="5562600"/>
            <a:ext cx="28575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048000" y="4394200"/>
            <a:ext cx="4127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관계와</a:t>
            </a:r>
            <a:r>
              <a:rPr lang="en-US" sz="2000" b="false" i="false" u="none" strike="noStrike">
                <a:solidFill>
                  <a:srgbClr val="2C2C2C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인사이트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64900" y="4394200"/>
            <a:ext cx="4127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추천</a:t>
            </a:r>
            <a:r>
              <a:rPr lang="en-US" sz="2000" b="false" i="false" u="none" strike="noStrike">
                <a:solidFill>
                  <a:srgbClr val="2C2C2C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알고리즘</a:t>
            </a:r>
            <a:r>
              <a:rPr lang="en-US" sz="2000" b="false" i="false" u="none" strike="noStrike">
                <a:solidFill>
                  <a:srgbClr val="2C2C2C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시</a:t>
            </a:r>
            <a:r>
              <a:rPr lang="en-US" sz="2000" b="false" i="false" u="none" strike="noStrike">
                <a:solidFill>
                  <a:srgbClr val="2C2C2C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고려</a:t>
            </a:r>
            <a:r>
              <a:rPr lang="en-US" sz="2000" b="false" i="false" u="none" strike="noStrike">
                <a:solidFill>
                  <a:srgbClr val="2C2C2C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C2C2C"/>
                </a:solidFill>
                <a:ea typeface="Pretendard Medium"/>
              </a:rPr>
              <a:t>사항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24200" y="5232400"/>
            <a:ext cx="44831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대부분의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지역간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Common Item Ratio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가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0.5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이상</a:t>
            </a:r>
          </a:p>
          <a:p>
            <a:pPr algn="ctr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8000" y="6286500"/>
            <a:ext cx="4127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나이가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어릴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때를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제외하면</a:t>
            </a:r>
          </a:p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성별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간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 Common Item Ratio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가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낮음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100" y="7569200"/>
            <a:ext cx="7594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부모님이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자녀를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위한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책을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빌렸을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가능성</a:t>
            </a:r>
            <a:r>
              <a:rPr lang="en-US" sz="2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74E"/>
                </a:solidFill>
                <a:ea typeface="Pretendard Regular"/>
              </a:rPr>
              <a:t>높음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4900" y="5359400"/>
            <a:ext cx="4127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지역에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정보는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활용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64900" y="6299200"/>
            <a:ext cx="4127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성별과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나이를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기준으로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서로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다른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대출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순위를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기반으로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추천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시스템을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4900" y="7404100"/>
            <a:ext cx="4127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30, 40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대를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책을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추천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시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자녀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세대의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인기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도서를</a:t>
            </a:r>
            <a:r>
              <a:rPr lang="en-US" sz="20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FFFFFF"/>
                </a:solidFill>
                <a:ea typeface="Pretendard Regular"/>
              </a:rPr>
              <a:t>배제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6900" y="23114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EDA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분석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755900" y="4191000"/>
            <a:ext cx="3619500" cy="496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6800" y="4191000"/>
            <a:ext cx="3619500" cy="496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76100" y="4191000"/>
            <a:ext cx="3619500" cy="496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5257800"/>
            <a:ext cx="17043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78900" y="83566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85800" y="8166100"/>
            <a:ext cx="8128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65600" y="8128000"/>
            <a:ext cx="8128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975100" y="4673600"/>
            <a:ext cx="116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Number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48700" y="4635500"/>
            <a:ext cx="115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Number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8000" y="4572000"/>
            <a:ext cx="116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Number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60700" y="5486400"/>
            <a:ext cx="297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74E"/>
                </a:solidFill>
                <a:ea typeface="Pretendard SemiBold"/>
              </a:rPr>
              <a:t>스테디셀러</a:t>
            </a:r>
            <a:r>
              <a:rPr lang="en-US" sz="22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200" b="false" i="false" u="none" strike="noStrike">
                <a:solidFill>
                  <a:srgbClr val="00074E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9900" y="6273800"/>
            <a:ext cx="30861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꾸준히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인기있었던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4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8100" y="6248400"/>
            <a:ext cx="3149600" cy="203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베스트셀러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스테디셀러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=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새롭게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나타난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인기도서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4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내에서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1~3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(~500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있지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7400" y="6426200"/>
            <a:ext cx="3149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인기도서가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아니지만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베스트셀러와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내용이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유사한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Bert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모델을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이용하여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베스트셀러와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유사도가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높은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47000" y="5486400"/>
            <a:ext cx="297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74E"/>
                </a:solidFill>
                <a:ea typeface="Pretendard SemiBold"/>
              </a:rPr>
              <a:t>라이징스타</a:t>
            </a:r>
            <a:r>
              <a:rPr lang="en-US" sz="22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06300" y="5588000"/>
            <a:ext cx="297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숨겨진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6900" y="19050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도서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알고리즘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정리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155700" y="3746500"/>
            <a:ext cx="3378200" cy="462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84700" y="8674100"/>
            <a:ext cx="8128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5321300" y="3746500"/>
            <a:ext cx="3378200" cy="462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9550400" y="3746500"/>
            <a:ext cx="3378200" cy="462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3766800" y="3746500"/>
            <a:ext cx="3378200" cy="462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81600" y="8585200"/>
            <a:ext cx="8051800" cy="90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32000" y="2171700"/>
            <a:ext cx="299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스테디셀러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9500" y="3111500"/>
            <a:ext cx="528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Ex)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대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남자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추천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시점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6100" y="2743200"/>
            <a:ext cx="8788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4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나이대의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7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12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59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3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50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6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668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9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300" y="42799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습관의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2.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나미야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잡화점의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기적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부자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가난한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4.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돌이킬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약속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5.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팩트풀니스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6. 12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가지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인생의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7.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8. (50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사건으로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보는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역사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코스모스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95900" y="43053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습관의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2.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나미야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잡화점의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기적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돌이킬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약속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4.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팩트풀니스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5. 12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가지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인생의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6.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8.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역사의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쓸모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언스크립티드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전설로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떠나는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월가의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영웅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0" y="43180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1.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나미야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잡화점의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기적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공정하다는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착각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추월차선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4. 12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가지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인생의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5.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6.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속성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8.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달러구트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백화점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아몬드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타이탄의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도구들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1400" y="42799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1.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나미야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잡화점의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기적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공정하다는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착각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부자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가난한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4. 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추월차선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5. 12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가지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인생의</a:t>
            </a: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FC5230"/>
                </a:solidFill>
                <a:latin typeface="Pretendard Regular"/>
              </a:rPr>
              <a:t>6.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속성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8. 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언스크립티드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타이탄의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도구들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질서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너머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2200" y="8877300"/>
            <a:ext cx="520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나미야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잡화점의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기적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,  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12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가지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인생의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법칙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,  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사피엔스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61000" y="87122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스테디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셀러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" y="2171700"/>
            <a:ext cx="299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라이징스타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9500" y="3111500"/>
            <a:ext cx="528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Ex)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대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남자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추천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시점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5800" y="2755900"/>
            <a:ext cx="9588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4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내에서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1~3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(~1000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있지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155700" y="3746500"/>
            <a:ext cx="3378200" cy="462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5321300" y="3746500"/>
            <a:ext cx="3378200" cy="462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9550400" y="3746500"/>
            <a:ext cx="3378200" cy="462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3766800" y="3746500"/>
            <a:ext cx="3378200" cy="462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81600" y="8585200"/>
            <a:ext cx="8051800" cy="90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84700" y="85979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557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12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59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3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50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6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66800" y="3746500"/>
            <a:ext cx="3390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9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인기대출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순위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300" y="42799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습관의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나미야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잡화점의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부자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가난한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돌이킬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약속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팩트풀니스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6. 12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인생의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8. (50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사건으로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보는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역사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코스모스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95900" y="43053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습관의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나미야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잡화점의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돌이킬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약속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4.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팩트풀니스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5. 12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인생의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6.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8.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역사의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쓸모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언스크립티드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전설로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떠나는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월가의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영웅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0" y="4318000"/>
            <a:ext cx="3416300" cy="4089400"/>
          </a:xfrm>
          <a:prstGeom prst="rect">
            <a:avLst/>
          </a:prstGeom>
          <a:effectLst>
            <a:outerShdw dir="2700000" dist="1143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나미야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잡화점의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공정하다는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착각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부의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추월차선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4. 12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인생의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6.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속성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8.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달러구트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백화점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아몬드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타이탄의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도구들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1400" y="4279900"/>
            <a:ext cx="34163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나미야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잡화점의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12887A"/>
                </a:solidFill>
                <a:latin typeface="Pretendard Regular"/>
              </a:rPr>
              <a:t>2. </a:t>
            </a:r>
            <a:r>
              <a:rPr lang="ko-KR" sz="1800" b="true" i="false" u="none" strike="noStrike">
                <a:solidFill>
                  <a:srgbClr val="12887A"/>
                </a:solidFill>
                <a:ea typeface="Pretendard Regular"/>
              </a:rPr>
              <a:t>공정하다는</a:t>
            </a:r>
            <a:r>
              <a:rPr lang="en-US" sz="1800" b="true" i="false" u="none" strike="noStrike">
                <a:solidFill>
                  <a:srgbClr val="12887A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12887A"/>
                </a:solidFill>
                <a:ea typeface="Pretendard Regular"/>
              </a:rPr>
              <a:t>착각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부자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가난한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4. 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부의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추월차선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5. 12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인생의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법칙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6.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사피엔스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7.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돈의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속성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8. 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언스크립티드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9.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타이탄의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도구들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2887A"/>
                </a:solidFill>
                <a:latin typeface="Pretendard Regular"/>
              </a:rPr>
              <a:t>10. </a:t>
            </a:r>
            <a:r>
              <a:rPr lang="ko-KR" sz="1800" b="false" i="false" u="none" strike="noStrike">
                <a:solidFill>
                  <a:srgbClr val="12887A"/>
                </a:solidFill>
                <a:ea typeface="Pretendard Regular"/>
              </a:rPr>
              <a:t>질서</a:t>
            </a:r>
            <a:r>
              <a:rPr lang="en-US" sz="1800" b="false" i="false" u="none" strike="noStrike">
                <a:solidFill>
                  <a:srgbClr val="12887A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12887A"/>
                </a:solidFill>
                <a:ea typeface="Pretendard Regular"/>
              </a:rPr>
              <a:t>너머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2200" y="8877300"/>
            <a:ext cx="520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true" u="none" strike="noStrike">
                <a:solidFill>
                  <a:srgbClr val="2C2C2C"/>
                </a:solidFill>
                <a:ea typeface="Pretendard Regular"/>
              </a:rPr>
              <a:t>공정하다는</a:t>
            </a:r>
            <a:r>
              <a:rPr lang="en-US" sz="1800" b="fals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2C2C2C"/>
                </a:solidFill>
                <a:ea typeface="Pretendard Regular"/>
              </a:rPr>
              <a:t>착각</a:t>
            </a:r>
            <a:r>
              <a:rPr lang="en-US" sz="1800" b="false" i="tru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true" u="none" strike="noStrike">
                <a:solidFill>
                  <a:srgbClr val="2C2C2C"/>
                </a:solidFill>
                <a:ea typeface="Pretendard Regular"/>
              </a:rPr>
              <a:t>질서</a:t>
            </a:r>
            <a:r>
              <a:rPr lang="en-US" sz="1800" b="fals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2C2C2C"/>
                </a:solidFill>
                <a:ea typeface="Pretendard Regular"/>
              </a:rPr>
              <a:t>너머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61000" y="87122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이번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분기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라이징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120900" y="4787900"/>
            <a:ext cx="17043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38100" y="7874000"/>
            <a:ext cx="812800" cy="812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842500" y="4457700"/>
            <a:ext cx="116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Number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2000" y="2171700"/>
            <a:ext cx="299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숨겨진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책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9500" y="3111500"/>
            <a:ext cx="528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Ex)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대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남자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추천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시점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6100" y="2743200"/>
            <a:ext cx="641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인기도서가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아니지만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베스트셀러와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내용이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유사한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0200" y="3822700"/>
            <a:ext cx="75311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92700" y="48895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41800" y="5664200"/>
            <a:ext cx="2336800" cy="736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92700" y="6591300"/>
            <a:ext cx="6604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12500" y="3810000"/>
            <a:ext cx="4457700" cy="90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44500" y="4851400"/>
            <a:ext cx="6604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657600" y="4114800"/>
            <a:ext cx="520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true" i="true" u="none" strike="noStrike">
                <a:solidFill>
                  <a:srgbClr val="FC5230"/>
                </a:solidFill>
                <a:ea typeface="Pretendard Regular"/>
              </a:rPr>
              <a:t>나미야</a:t>
            </a:r>
            <a:r>
              <a:rPr lang="en-US" sz="1800" b="true" i="tru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FC5230"/>
                </a:solidFill>
                <a:ea typeface="Pretendard Regular"/>
              </a:rPr>
              <a:t>잡화점의</a:t>
            </a:r>
            <a:r>
              <a:rPr lang="en-US" sz="1800" b="true" i="tru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FC5230"/>
                </a:solidFill>
                <a:ea typeface="Pretendard Regular"/>
              </a:rPr>
              <a:t>기적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,  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12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가지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인생의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법칙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,  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사피엔스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6400" y="39497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스테디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셀러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18000" y="5791200"/>
            <a:ext cx="2197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true" i="false" u="none" strike="noStrike">
                <a:solidFill>
                  <a:srgbClr val="2C2C2C"/>
                </a:solidFill>
                <a:latin typeface="Pretendard Regular"/>
              </a:rPr>
              <a:t>KoBert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800" y="7315200"/>
            <a:ext cx="8978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[2.0433e-02,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8.1335e-03,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3.1751e-02,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-6.1145e-01,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1.5246e-02, ...]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03000" y="3937000"/>
            <a:ext cx="408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books(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도서별상세정보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 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책소개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Column(Book_intrcn_cn) 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06300" y="5651500"/>
            <a:ext cx="2336800" cy="736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44500" y="6578600"/>
            <a:ext cx="660400" cy="660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2382500" y="5765800"/>
            <a:ext cx="2197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true" i="false" u="none" strike="noStrike">
                <a:solidFill>
                  <a:srgbClr val="2C2C2C"/>
                </a:solidFill>
                <a:latin typeface="Pretendard Regular"/>
              </a:rPr>
              <a:t>KoBert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82200" y="7251700"/>
            <a:ext cx="63627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[1.95666507e-01,  9.10482928e-02,  2.88958251e-01, ... </a:t>
            </a:r>
          </a:p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[1.73789278e-01,  2.91330397e-01,  3.25872779e-01, ...</a:t>
            </a:r>
          </a:p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[-6.08921051e-01, -3.68279874e-01, -9.05063212e-01, ...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14900" y="8674100"/>
            <a:ext cx="8458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Embedding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간의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FC5230"/>
                </a:solidFill>
                <a:ea typeface="Pretendard Regular"/>
              </a:rPr>
              <a:t>코사인</a:t>
            </a:r>
            <a:r>
              <a:rPr lang="en-US" sz="2400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FC5230"/>
                </a:solidFill>
                <a:ea typeface="Pretendard Regular"/>
              </a:rPr>
              <a:t>유사도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측정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후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가장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높은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책을</a:t>
            </a:r>
            <a:r>
              <a:rPr lang="en-US" sz="24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74E"/>
                </a:solidFill>
                <a:ea typeface="Pretendard Regular"/>
              </a:rPr>
              <a:t>추천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42500" y="4457700"/>
            <a:ext cx="116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Number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" y="2171700"/>
            <a:ext cx="299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숨겨진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책</a:t>
            </a:r>
            <a:r>
              <a:rPr lang="en-US" sz="3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9500" y="3111500"/>
            <a:ext cx="5283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Ex)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대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남자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추천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시점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: 2021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Regular"/>
              </a:rPr>
              <a:t> 10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Regular"/>
              </a:rPr>
              <a:t>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6100" y="2743200"/>
            <a:ext cx="641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인기도서가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아니지만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베스트셀러와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내용이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유사한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4038600"/>
            <a:ext cx="4356100" cy="901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08500" y="4330700"/>
            <a:ext cx="232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나미야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잡화점의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기적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7000" y="41656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스테디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셀러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40000" y="6019800"/>
            <a:ext cx="4419600" cy="901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584700" y="6311900"/>
            <a:ext cx="1955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12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가지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인생의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법칙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3500" y="61468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스테디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셀러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40000" y="7950200"/>
            <a:ext cx="4419600" cy="901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84700" y="82423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사피엔스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3500" y="8077200"/>
            <a:ext cx="2171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</a:p>
          <a:p>
            <a:pPr algn="ctr" lvl="0">
              <a:lnSpc>
                <a:spcPct val="124499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스테디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셀러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31400" y="4038600"/>
            <a:ext cx="4356100" cy="901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185400" y="4343400"/>
            <a:ext cx="388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도술의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귀재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세상을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바꾸다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ko-KR" sz="1800" b="true" i="true" u="none" strike="noStrike">
                <a:solidFill>
                  <a:srgbClr val="000000"/>
                </a:solidFill>
                <a:ea typeface="Pretendard Regular"/>
              </a:rPr>
              <a:t>전우치전</a:t>
            </a:r>
            <a:r>
              <a:rPr lang="en-US" sz="1800" b="true" i="tru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6019800"/>
            <a:ext cx="4419600" cy="901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198100" y="6311900"/>
            <a:ext cx="3759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의지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자유로운가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속박되어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있는가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7950200"/>
            <a:ext cx="4419600" cy="90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178800" y="3441700"/>
            <a:ext cx="660400" cy="204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178800" y="5321300"/>
            <a:ext cx="660400" cy="2044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178800" y="7378700"/>
            <a:ext cx="660400" cy="2044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121900" y="8229600"/>
            <a:ext cx="3975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나는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다시는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세상을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보지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못할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true" u="none" strike="noStrike">
                <a:solidFill>
                  <a:srgbClr val="2C2C2C"/>
                </a:solidFill>
                <a:ea typeface="Pretendard Regular"/>
              </a:rPr>
              <a:t>것이다</a:t>
            </a:r>
            <a:r>
              <a:rPr lang="en-US" sz="1800" b="true" i="tru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79100" y="6934200"/>
            <a:ext cx="6019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삶의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원동력이자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삶의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제시하는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방향타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몸이나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말의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구체적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행위를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결정하는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의지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’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불교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98100" y="4978400"/>
            <a:ext cx="6934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신문관본을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풀이한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책이다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신문관본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전우치전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왕실의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무능함과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관리들의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탐욕을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비판하는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비판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의식이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...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36200" y="8915400"/>
            <a:ext cx="70104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아흐메트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알탄은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언론의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표현의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생각의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자유를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꾸준히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추구해온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작가다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그는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권위주의적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정부의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억압으로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억울하게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투옥되지만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67000" y="8864600"/>
            <a:ext cx="66929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멀고먼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시원부터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인지혁명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농업혁명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과학혁명을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거쳐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끊임없이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진화해온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인간의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역사를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다양하고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생생한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시각으로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조명한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전인미답의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67000" y="4953000"/>
            <a:ext cx="71120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2012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19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국내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번역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출간된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연속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베스트셀러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상위권을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차지하며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서점가에서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'21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세기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경이로운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베스트셀러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라고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불리는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소설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57500" y="6934200"/>
            <a:ext cx="69215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하버드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심리학과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교수가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밝혀낸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《12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인생의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법칙</a:t>
            </a:r>
            <a:r>
              <a:rPr lang="en-US" sz="1800" b="false" i="false" u="none" strike="noStrike">
                <a:solidFill>
                  <a:srgbClr val="000000"/>
                </a:solidFill>
                <a:ea typeface="Pretendard Regular"/>
              </a:rPr>
              <a:t>》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어깨를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펴고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똑바로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’ ‘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세상을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탓하기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방부터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치워라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’ ‘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당신에게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최고의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모습을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기대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351000" y="2387600"/>
            <a:ext cx="203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51100" y="6184900"/>
            <a:ext cx="27051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6362700"/>
            <a:ext cx="1244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타당성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13400" y="6184900"/>
            <a:ext cx="27051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166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신뢰성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88400" y="6184900"/>
            <a:ext cx="27051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6184900"/>
            <a:ext cx="2705100" cy="736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014700" y="75946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900" y="3721100"/>
            <a:ext cx="3721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PART 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3000" y="3721100"/>
            <a:ext cx="6680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기대효과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18600" y="6375400"/>
            <a:ext cx="2006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74E"/>
                </a:solidFill>
                <a:ea typeface="Pretendard Medium"/>
              </a:rPr>
              <a:t>세분화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0" y="6375400"/>
            <a:ext cx="2006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74E"/>
                </a:solidFill>
                <a:ea typeface="Pretendard Medium"/>
              </a:rPr>
              <a:t>선택의</a:t>
            </a: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00074E"/>
                </a:solidFill>
                <a:ea typeface="Pretendard Medium"/>
              </a:rPr>
              <a:t>자유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981700" y="4292600"/>
            <a:ext cx="1295400" cy="842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90400" y="4432300"/>
            <a:ext cx="3759200" cy="375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12800" y="5257800"/>
            <a:ext cx="9017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3721100"/>
            <a:ext cx="7620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8089900"/>
            <a:ext cx="7620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90100" y="6629400"/>
            <a:ext cx="7620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90100" y="5168900"/>
            <a:ext cx="762000" cy="76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 rot="0"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 rot="0"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1518900" y="6286500"/>
            <a:ext cx="5715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959100" y="3759200"/>
            <a:ext cx="679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데이터의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EDA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결과를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59100" y="4241800"/>
            <a:ext cx="571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알고리즘의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타당성을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확보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59100" y="5702300"/>
            <a:ext cx="598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스테디셀러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라이징스타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알고리즘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59100" y="5130800"/>
            <a:ext cx="6096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User based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시스템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개발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59100" y="7200900"/>
            <a:ext cx="5943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신뢰성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알고리즘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59100" y="6604000"/>
            <a:ext cx="679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Bert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모델을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이용한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Content based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시도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59100" y="8445500"/>
            <a:ext cx="5295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사용자의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선택범위가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넓어지며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세분화된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본인에게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맞는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선별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82900" y="7988300"/>
            <a:ext cx="631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각자의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특성에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따른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3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가지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98500" y="4737100"/>
            <a:ext cx="113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Result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93600" y="6350000"/>
            <a:ext cx="33147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세분화된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추천으로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사용자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선택의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폭을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넓히고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읽을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권리와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정보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접근성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향상</a:t>
            </a:r>
          </a:p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/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07700" y="8394700"/>
            <a:ext cx="139700" cy="139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406900" y="18288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기대효과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351000" y="2387600"/>
            <a:ext cx="203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51100" y="6184900"/>
            <a:ext cx="27051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797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loan_information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13400" y="6184900"/>
            <a:ext cx="27051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293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books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88400" y="6184900"/>
            <a:ext cx="27051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63400" y="6184900"/>
            <a:ext cx="2705100" cy="736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0170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14700" y="75946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900" y="3721100"/>
            <a:ext cx="3721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PART 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53000" y="3721100"/>
            <a:ext cx="6680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추후</a:t>
            </a: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개선점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BERT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8000" y="7200900"/>
            <a:ext cx="6642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추천시스템의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성능을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객관적으로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평가할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있는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지표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개발이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필요</a:t>
            </a:r>
          </a:p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데이터셋에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개인적인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아쉬움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61900" y="7175500"/>
            <a:ext cx="5207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데이터셋의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일련번호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결측</a:t>
            </a:r>
          </a:p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 BOOK_INTRCN_CN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또한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결측된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부분이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존재</a:t>
            </a:r>
          </a:p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도서에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다양한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데이터를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수집하는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필요해보임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0400" y="4089400"/>
            <a:ext cx="5575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유사도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기반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추천의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설명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이외에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 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특성을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나타내는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다양한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특성을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통해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유사도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측정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필요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4813300"/>
            <a:ext cx="7099300" cy="233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32800" y="4813300"/>
            <a:ext cx="4686300" cy="233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0">
            <a:off x="13106400" y="4813300"/>
            <a:ext cx="3848100" cy="233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65500" y="6184900"/>
            <a:ext cx="7112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5461000"/>
            <a:ext cx="1054100" cy="105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77700" y="6146800"/>
            <a:ext cx="7112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60500" y="5422900"/>
            <a:ext cx="2235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retendard SemiBold"/>
              </a:rPr>
              <a:t>45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SemiBold"/>
              </a:rPr>
              <a:t>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34400" y="5562600"/>
            <a:ext cx="2197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Pretendard SemiBold"/>
              </a:rPr>
              <a:t>30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33400" y="5562600"/>
            <a:ext cx="11176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Pretendard SemiBold"/>
              </a:rPr>
              <a:t>25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35300" y="5575300"/>
            <a:ext cx="3733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성능을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객관적으로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판단할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있는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지표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필요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71100" y="5575300"/>
            <a:ext cx="2247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유사도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추천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보다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다양한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고려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6400" y="57658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데이터셋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결측문제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06900" y="18288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추후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개선점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44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014700" y="89916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060700"/>
            <a:ext cx="266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474200" y="25527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3600" y="3429000"/>
            <a:ext cx="2540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프로젝트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6210300"/>
            <a:ext cx="26670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474200" y="57023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200" y="6591300"/>
            <a:ext cx="2603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기대효과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04700" y="3060700"/>
            <a:ext cx="26670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258800" y="25527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6000" y="3429000"/>
            <a:ext cx="219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수행과정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04700" y="6210300"/>
            <a:ext cx="26670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58800" y="57023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6000" y="6591300"/>
            <a:ext cx="219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추후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개선점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4700" y="4787900"/>
            <a:ext cx="4724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351000" y="2387600"/>
            <a:ext cx="203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5800" y="79502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65600" y="4483100"/>
            <a:ext cx="101346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74E"/>
                </a:solidFill>
                <a:ea typeface="Pretendard SemiBold"/>
              </a:rPr>
              <a:t>경청해</a:t>
            </a:r>
            <a:r>
              <a:rPr lang="en-US" sz="7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100" b="false" i="false" u="none" strike="noStrike">
                <a:solidFill>
                  <a:srgbClr val="00074E"/>
                </a:solidFill>
                <a:ea typeface="Pretendard SemiBold"/>
              </a:rPr>
              <a:t>주셔서</a:t>
            </a:r>
            <a:r>
              <a:rPr lang="en-US" sz="7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100" b="false" i="false" u="none" strike="noStrike">
                <a:solidFill>
                  <a:srgbClr val="00074E"/>
                </a:solidFill>
                <a:ea typeface="Pretendard SemiBold"/>
              </a:rPr>
              <a:t>감사합니다</a:t>
            </a:r>
            <a:r>
              <a:rPr lang="en-US" sz="7100" b="false" i="false" u="none" strike="noStrike">
                <a:solidFill>
                  <a:srgbClr val="00074E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351000" y="2387600"/>
            <a:ext cx="203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6184900"/>
            <a:ext cx="27051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054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스테디셀러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6184900"/>
            <a:ext cx="27051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994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라이징스타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64800" y="6184900"/>
            <a:ext cx="2705100" cy="73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934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숨은</a:t>
            </a: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25800" y="79502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900" y="3721100"/>
            <a:ext cx="3721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PART 1.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3000" y="3721100"/>
            <a:ext cx="6680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프로젝트</a:t>
            </a: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18700" y="571500"/>
            <a:ext cx="77089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8801100"/>
            <a:ext cx="2387600" cy="63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22400" y="8940800"/>
            <a:ext cx="1841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스테디셀러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95700" y="8801100"/>
            <a:ext cx="23876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48100" y="8940800"/>
            <a:ext cx="203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true" i="false" u="none" strike="noStrike">
                <a:solidFill>
                  <a:srgbClr val="00074E"/>
                </a:solidFill>
                <a:ea typeface="Pretendard Medium"/>
              </a:rPr>
              <a:t>라이징스타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48400" y="8801100"/>
            <a:ext cx="2387600" cy="635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718300" y="8940800"/>
            <a:ext cx="1435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숨은</a:t>
            </a: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true" i="false" u="none" strike="noStrike">
                <a:solidFill>
                  <a:srgbClr val="00074E"/>
                </a:solidFill>
                <a:ea typeface="Pretendard Medium"/>
              </a:rPr>
              <a:t>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1600" y="3479800"/>
            <a:ext cx="7594600" cy="547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1600" b="true" i="false" u="none" strike="noStrike">
                <a:solidFill>
                  <a:srgbClr val="2C2C2C"/>
                </a:solidFill>
                <a:latin typeface="Pretendard Regular"/>
              </a:rPr>
              <a:t>[</a:t>
            </a:r>
            <a:r>
              <a:rPr lang="ko-KR" sz="1600" b="true" i="false" u="none" strike="noStrike">
                <a:solidFill>
                  <a:srgbClr val="2C2C2C"/>
                </a:solidFill>
                <a:ea typeface="Pretendard Regular"/>
              </a:rPr>
              <a:t>사용</a:t>
            </a:r>
            <a:r>
              <a:rPr lang="en-US" sz="16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2C2C2C"/>
                </a:solidFill>
                <a:ea typeface="Pretendard Regular"/>
              </a:rPr>
              <a:t>데이터셋</a:t>
            </a:r>
            <a:r>
              <a:rPr lang="en-US" sz="1600" b="true" i="false" u="none" strike="noStrike">
                <a:solidFill>
                  <a:srgbClr val="2C2C2C"/>
                </a:solidFill>
                <a:latin typeface="Pretendard Regular"/>
              </a:rPr>
              <a:t>]</a:t>
            </a:r>
          </a:p>
          <a:p>
            <a:pPr algn="l" lvl="0" indent="-342900" marL="342900">
              <a:lnSpc>
                <a:spcPct val="1577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loan_information(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인기대출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) :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지역별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분기별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나이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연령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별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인기대출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</a:p>
          <a:p>
            <a:pPr algn="l" lvl="0" indent="-342900" marL="342900">
              <a:lnSpc>
                <a:spcPct val="1577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libray_books(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공공도서관소장도서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) :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전국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공공도서관에서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소장하고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있는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목록</a:t>
            </a:r>
          </a:p>
          <a:p>
            <a:pPr algn="l" lvl="0" indent="-342900" marL="342900">
              <a:lnSpc>
                <a:spcPct val="1577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library(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도서관정보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) :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전국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공공도서관의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주소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전화번호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홈페이지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각종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정보</a:t>
            </a:r>
          </a:p>
          <a:p>
            <a:pPr algn="l" lvl="0" indent="-342900" marL="342900">
              <a:lnSpc>
                <a:spcPct val="1577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books(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도서별상세정보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) :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서명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저자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출판사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,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책소개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각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도서에대한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자세한</a:t>
            </a: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2C2C2C"/>
                </a:solidFill>
                <a:ea typeface="Pretendard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16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600" b="false" i="false" u="none" strike="noStrike">
                <a:solidFill>
                  <a:srgbClr val="2C2C2C"/>
                </a:solidFill>
                <a:highlight>
                  <a:srgbClr val="FEEFC5"/>
                </a:highlight>
                <a:latin typeface="Pretendard Regular"/>
              </a:rPr>
              <a:t>LLM </a:t>
            </a:r>
            <a:r>
              <a:rPr lang="ko-KR" sz="1600" b="false" i="false" u="none" strike="noStrike">
                <a:solidFill>
                  <a:srgbClr val="2C2C2C"/>
                </a:solidFill>
                <a:highlight>
                  <a:srgbClr val="FEEFC5"/>
                </a:highlight>
                <a:ea typeface="Pretendard Regular"/>
              </a:rPr>
              <a:t>모델</a:t>
            </a:r>
            <a:r>
              <a:rPr lang="en-US" sz="1600" b="false" i="false" u="none" strike="noStrike">
                <a:solidFill>
                  <a:srgbClr val="2C2C2C"/>
                </a:solidFill>
                <a:highlight>
                  <a:srgbClr val="FEEFC5"/>
                </a:highlight>
                <a:latin typeface="Pretendard Regular"/>
              </a:rPr>
              <a:t> : Kobert </a:t>
            </a:r>
            <a:r>
              <a:rPr lang="ko-KR" sz="1600" b="false" i="false" u="none" strike="noStrike">
                <a:solidFill>
                  <a:srgbClr val="2C2C2C"/>
                </a:solidFill>
                <a:highlight>
                  <a:srgbClr val="FEEFC5"/>
                </a:highlight>
                <a:ea typeface="Pretendard Regular"/>
              </a:rPr>
              <a:t>모델</a:t>
            </a:r>
            <a:r>
              <a:rPr lang="en-US" sz="1600" b="false" i="false" u="none" strike="noStrike">
                <a:solidFill>
                  <a:srgbClr val="2C2C2C"/>
                </a:solidFill>
                <a:highlight>
                  <a:srgbClr val="FEEFC5"/>
                </a:highlight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7679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사용자의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성별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FC5230"/>
                </a:solidFill>
                <a:ea typeface="Pretendard Regular"/>
              </a:rPr>
              <a:t>나이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고려한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유저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도서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알고리즘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개발</a:t>
            </a:r>
          </a:p>
          <a:p>
            <a:pPr algn="l" lvl="0" indent="-342900" marL="342900">
              <a:lnSpc>
                <a:spcPct val="17679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스테디셀러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/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라이징스타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/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숨은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 -&gt; "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스펙트럼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”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</a:p>
          <a:p>
            <a:pPr algn="l" lvl="0" indent="-342900" marL="342900">
              <a:lnSpc>
                <a:spcPct val="17679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지역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나이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따른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순위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데이터에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대한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EDA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연령별로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적합한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다양한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기준의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알고리즘을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개발하여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사용자의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읽을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권리를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최대한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600" y="2133600"/>
            <a:ext cx="7493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프로젝트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351000" y="2387600"/>
            <a:ext cx="203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Book Prism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51100" y="6184900"/>
            <a:ext cx="27051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797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loan_information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13400" y="6184900"/>
            <a:ext cx="27051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293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74E"/>
                </a:solidFill>
                <a:latin typeface="Pretendard Medium"/>
              </a:rPr>
              <a:t>books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88400" y="6184900"/>
            <a:ext cx="27051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63400" y="6184900"/>
            <a:ext cx="2705100" cy="736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0170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14700" y="7594600"/>
            <a:ext cx="165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EPOCH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900" y="3721100"/>
            <a:ext cx="3721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PART 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53000" y="3721100"/>
            <a:ext cx="6680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000" b="false" i="false" u="none" strike="noStrike">
                <a:solidFill>
                  <a:srgbClr val="00074E"/>
                </a:solidFill>
                <a:ea typeface="Pretendard SemiBold"/>
              </a:rPr>
              <a:t>수행과정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0" y="6375400"/>
            <a:ext cx="2247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74E"/>
                </a:solidFill>
                <a:latin typeface="Pretendard Medium"/>
              </a:rPr>
              <a:t>BERT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07100" y="4267200"/>
            <a:ext cx="1295400" cy="848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90400" y="4432300"/>
            <a:ext cx="3759200" cy="375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12800" y="5257800"/>
            <a:ext cx="9017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90100" y="3721100"/>
            <a:ext cx="7620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8089900"/>
            <a:ext cx="7620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6629400"/>
            <a:ext cx="7620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90100" y="5168900"/>
            <a:ext cx="762000" cy="76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rot="0"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rot="0"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 rot="0">
            <a:off x="11518900" y="6286500"/>
            <a:ext cx="5715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959100" y="3886200"/>
            <a:ext cx="679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지역별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데이터셋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지역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관계성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59100" y="5156200"/>
            <a:ext cx="6616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성별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연령대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데이터셋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성별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연령대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관계성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59100" y="6642100"/>
            <a:ext cx="6794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EDA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에서의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통계적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근거를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통해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지역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&amp;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성별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&amp;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나이대에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따라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적합한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알고리즘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고안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59100" y="8267700"/>
            <a:ext cx="631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스테디셀러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라이징스타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숨겨진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책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추천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알고리즘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코드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50900" y="4737100"/>
            <a:ext cx="825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Goal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65000" y="6477000"/>
            <a:ext cx="3911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사용자에게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다양한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정보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 -&gt;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선택의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자유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보장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07700" y="8394700"/>
            <a:ext cx="139700" cy="139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4406900" y="18288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간략한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수행과정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4546600" y="3619500"/>
            <a:ext cx="9550400" cy="5473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19800" y="8356600"/>
            <a:ext cx="6273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대부분의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지역간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Common Item Ratio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0.5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이상</a:t>
            </a:r>
          </a:p>
          <a:p>
            <a:pPr algn="ctr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책을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추천함에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있어서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지역은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고려하지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않아도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된다고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판단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700" y="3073400"/>
            <a:ext cx="5422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지역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(~100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)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관계성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2476500"/>
            <a:ext cx="85090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46600" y="3619500"/>
            <a:ext cx="9563100" cy="469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70400" y="9271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EDA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6700" y="2603500"/>
            <a:ext cx="8534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두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집단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사이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유사성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기준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: Common Item Ratio &gt; 0.5 (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상위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100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중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50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이상이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일치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2476500"/>
            <a:ext cx="85090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3670300"/>
            <a:ext cx="8420100" cy="514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470400" y="9271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EDA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6700" y="2603500"/>
            <a:ext cx="8534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두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집단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사이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유사성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기준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: Common Item Ratio &gt; 0.5 (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상위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100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중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50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이상이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일치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2300" y="3810000"/>
            <a:ext cx="6527800" cy="527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~19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: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 Common Item Ratio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상대적으로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높음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어린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아이들은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관계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없이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관심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분야가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비슷할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것이라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추측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- 20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~30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: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 Common Item Ratio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상대적으로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낮음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- 40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: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 Common Item Ratio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상대적으로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높음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직관적인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이유를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발견하지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못해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추가적인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필요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- 50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~ :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성별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 Common Item Ratio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상대적으로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낮음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3073400"/>
            <a:ext cx="6299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성별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연령별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(~100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)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관계성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7874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4762500" y="3581400"/>
            <a:ext cx="8902700" cy="567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62500" y="3619500"/>
            <a:ext cx="8902700" cy="4965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76800" y="8585200"/>
            <a:ext cx="86741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여성과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남성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모두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3, 40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대와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0~13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Common Item Ratio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다른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집단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높음</a:t>
            </a:r>
          </a:p>
          <a:p>
            <a:pPr algn="ctr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&gt;&gt;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부모가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자녀를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위한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책을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빌렸을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가능성이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높음</a:t>
            </a:r>
          </a:p>
          <a:p>
            <a:pPr algn="ctr" lvl="0">
              <a:lnSpc>
                <a:spcPct val="141100"/>
              </a:lnSpc>
            </a:pPr>
            <a:r>
              <a:rPr lang="en-US" sz="900" b="tru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1300" y="3060700"/>
            <a:ext cx="6019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연령별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대출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순위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(~100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위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)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관계성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  <a:r>
              <a:rPr lang="en-US" sz="21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" y="2476500"/>
            <a:ext cx="85090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18100" y="5461000"/>
            <a:ext cx="1104900" cy="2273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470400" y="9271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EDA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결과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2603500"/>
            <a:ext cx="8534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두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집단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사이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유사성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기준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: Common Item Ratio &gt; 0.5 (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상위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100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중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50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개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이상이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74E"/>
                </a:solidFill>
                <a:ea typeface="Pretendard Medium"/>
              </a:rPr>
              <a:t>일치</a:t>
            </a:r>
            <a:r>
              <a:rPr lang="en-US" sz="1700" b="false" i="false" u="none" strike="noStrike">
                <a:solidFill>
                  <a:srgbClr val="00074E"/>
                </a:solidFill>
                <a:latin typeface="Pretendard Medium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